
<file path=[Content_Types].xml><?xml version="1.0" encoding="utf-8"?>
<Types xmlns="http://schemas.openxmlformats.org/package/2006/content-types">
  <Default Extension="jfif" ContentType="image/jpeg"/>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41" r:id="rId1"/>
  </p:sldMasterIdLst>
  <p:notesMasterIdLst>
    <p:notesMasterId r:id="rId9"/>
  </p:notesMasterIdLst>
  <p:handoutMasterIdLst>
    <p:handoutMasterId r:id="rId10"/>
  </p:handoutMasterIdLst>
  <p:sldIdLst>
    <p:sldId id="422" r:id="rId2"/>
    <p:sldId id="416" r:id="rId3"/>
    <p:sldId id="415" r:id="rId4"/>
    <p:sldId id="419" r:id="rId5"/>
    <p:sldId id="420" r:id="rId6"/>
    <p:sldId id="421" r:id="rId7"/>
    <p:sldId id="418" r:id="rId8"/>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680"/>
    <p:restoredTop sz="95782"/>
  </p:normalViewPr>
  <p:slideViewPr>
    <p:cSldViewPr>
      <p:cViewPr varScale="1">
        <p:scale>
          <a:sx n="85" d="100"/>
          <a:sy n="85" d="100"/>
        </p:scale>
        <p:origin x="595" y="25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C79FD2-4335-8948-8575-16C525682B4E}"/>
              </a:ext>
            </a:extLst>
          </p:cNvPr>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a:defRPr sz="1200"/>
            </a:lvl1pPr>
          </a:lstStyle>
          <a:p>
            <a:pPr>
              <a:defRPr/>
            </a:pPr>
            <a:endParaRPr lang="en-US" altLang="en-US"/>
          </a:p>
        </p:txBody>
      </p:sp>
      <p:sp>
        <p:nvSpPr>
          <p:cNvPr id="3" name="Date Placeholder 2">
            <a:extLst>
              <a:ext uri="{FF2B5EF4-FFF2-40B4-BE49-F238E27FC236}">
                <a16:creationId xmlns:a16="http://schemas.microsoft.com/office/drawing/2014/main" id="{252DD507-DC02-7749-A132-4CE385A931DA}"/>
              </a:ext>
            </a:extLst>
          </p:cNvPr>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pPr>
              <a:defRPr/>
            </a:pPr>
            <a:fld id="{3F356084-6307-9F41-AB07-E63B858A7259}" type="datetimeFigureOut">
              <a:rPr lang="en-US" altLang="en-US"/>
              <a:pPr>
                <a:defRPr/>
              </a:pPr>
              <a:t>9/23/2023</a:t>
            </a:fld>
            <a:endParaRPr lang="en-US" altLang="en-US"/>
          </a:p>
        </p:txBody>
      </p:sp>
      <p:sp>
        <p:nvSpPr>
          <p:cNvPr id="4" name="Footer Placeholder 3">
            <a:extLst>
              <a:ext uri="{FF2B5EF4-FFF2-40B4-BE49-F238E27FC236}">
                <a16:creationId xmlns:a16="http://schemas.microsoft.com/office/drawing/2014/main" id="{0363518D-15A2-6F45-98E0-703803D3082B}"/>
              </a:ext>
            </a:extLst>
          </p:cNvPr>
          <p:cNvSpPr>
            <a:spLocks noGrp="1"/>
          </p:cNvSpPr>
          <p:nvPr>
            <p:ph type="ftr" sz="quarter" idx="2"/>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a:defRPr sz="1200"/>
            </a:lvl1pPr>
          </a:lstStyle>
          <a:p>
            <a:pPr>
              <a:defRPr/>
            </a:pPr>
            <a:endParaRPr lang="en-US" altLang="en-US"/>
          </a:p>
        </p:txBody>
      </p:sp>
      <p:sp>
        <p:nvSpPr>
          <p:cNvPr id="5" name="Slide Number Placeholder 4">
            <a:extLst>
              <a:ext uri="{FF2B5EF4-FFF2-40B4-BE49-F238E27FC236}">
                <a16:creationId xmlns:a16="http://schemas.microsoft.com/office/drawing/2014/main" id="{D8C4F965-081E-9E42-A817-35E030E9ED1C}"/>
              </a:ext>
            </a:extLst>
          </p:cNvPr>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87A46E96-61C4-6342-88EB-42707CB30908}"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E4D5C6-D4DB-6E44-8757-60AA3308246F}"/>
              </a:ext>
            </a:extLst>
          </p:cNvPr>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a:defRPr sz="1200"/>
            </a:lvl1pPr>
          </a:lstStyle>
          <a:p>
            <a:pPr>
              <a:defRPr/>
            </a:pPr>
            <a:endParaRPr lang="en-US" altLang="en-US"/>
          </a:p>
        </p:txBody>
      </p:sp>
      <p:sp>
        <p:nvSpPr>
          <p:cNvPr id="3" name="Date Placeholder 2">
            <a:extLst>
              <a:ext uri="{FF2B5EF4-FFF2-40B4-BE49-F238E27FC236}">
                <a16:creationId xmlns:a16="http://schemas.microsoft.com/office/drawing/2014/main" id="{B13BB89E-A9D4-8B4C-A056-0F989BD16D60}"/>
              </a:ext>
            </a:extLst>
          </p:cNvPr>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pPr>
              <a:defRPr/>
            </a:pPr>
            <a:fld id="{0BD8468F-A2D0-A14D-AEC9-53FA4B82BCA8}" type="datetimeFigureOut">
              <a:rPr lang="en-US" altLang="en-US"/>
              <a:pPr>
                <a:defRPr/>
              </a:pPr>
              <a:t>9/23/2023</a:t>
            </a:fld>
            <a:endParaRPr lang="en-US" altLang="en-US"/>
          </a:p>
        </p:txBody>
      </p:sp>
      <p:sp>
        <p:nvSpPr>
          <p:cNvPr id="4" name="Slide Image Placeholder 3">
            <a:extLst>
              <a:ext uri="{FF2B5EF4-FFF2-40B4-BE49-F238E27FC236}">
                <a16:creationId xmlns:a16="http://schemas.microsoft.com/office/drawing/2014/main" id="{ECA004B0-71CD-5748-A7E9-B43DAD2D9B02}"/>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2BE122EA-3D12-8C44-8403-9088EAB50B2A}"/>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A09808D-8E47-7546-B6EF-1E012236E8D2}"/>
              </a:ext>
            </a:extLst>
          </p:cNvPr>
          <p:cNvSpPr>
            <a:spLocks noGrp="1"/>
          </p:cNvSpPr>
          <p:nvPr>
            <p:ph type="ftr" sz="quarter" idx="4"/>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a:defRPr sz="1200"/>
            </a:lvl1pPr>
          </a:lstStyle>
          <a:p>
            <a:pPr>
              <a:defRPr/>
            </a:pPr>
            <a:endParaRPr lang="en-US" altLang="en-US"/>
          </a:p>
        </p:txBody>
      </p:sp>
      <p:sp>
        <p:nvSpPr>
          <p:cNvPr id="7" name="Slide Number Placeholder 6">
            <a:extLst>
              <a:ext uri="{FF2B5EF4-FFF2-40B4-BE49-F238E27FC236}">
                <a16:creationId xmlns:a16="http://schemas.microsoft.com/office/drawing/2014/main" id="{0F06D6E0-8E41-AB49-AC93-9844B12F414E}"/>
              </a:ext>
            </a:extLst>
          </p:cNvPr>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2F90A608-A023-7245-BD68-50BFD7CC88FD}" type="slidenum">
              <a:rPr lang="en-US" altLang="en-US"/>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6">
            <a:extLst>
              <a:ext uri="{FF2B5EF4-FFF2-40B4-BE49-F238E27FC236}">
                <a16:creationId xmlns:a16="http://schemas.microsoft.com/office/drawing/2014/main" id="{E3E831D5-1F93-BB4C-8E1A-43086DACBA6E}"/>
              </a:ext>
            </a:extLst>
          </p:cNvPr>
          <p:cNvSpPr>
            <a:spLocks noGrp="1" noChangeArrowheads="1"/>
          </p:cNvSpPr>
          <p:nvPr>
            <p:ph type="sldNum" sz="quarter" idx="10"/>
          </p:nvPr>
        </p:nvSpPr>
        <p:spPr>
          <a:ln/>
        </p:spPr>
        <p:txBody>
          <a:bodyPr/>
          <a:lstStyle>
            <a:lvl1pPr>
              <a:defRPr/>
            </a:lvl1pPr>
          </a:lstStyle>
          <a:p>
            <a:fld id="{35DE3C6A-F759-AF47-9552-283A1D4DE58E}" type="slidenum">
              <a:rPr lang="en-US" altLang="en-US"/>
              <a:pPr/>
              <a:t>‹#›</a:t>
            </a:fld>
            <a:r>
              <a:rPr lang="en-US" altLang="en-US"/>
              <a:t>/79</a:t>
            </a:r>
          </a:p>
        </p:txBody>
      </p:sp>
    </p:spTree>
    <p:extLst>
      <p:ext uri="{BB962C8B-B14F-4D97-AF65-F5344CB8AC3E}">
        <p14:creationId xmlns:p14="http://schemas.microsoft.com/office/powerpoint/2010/main" val="3144111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AC4D6063-D813-CD4F-90CD-5B2A0FC8101A}"/>
              </a:ext>
            </a:extLst>
          </p:cNvPr>
          <p:cNvSpPr>
            <a:spLocks noGrp="1" noChangeArrowheads="1"/>
          </p:cNvSpPr>
          <p:nvPr>
            <p:ph type="sldNum" sz="quarter" idx="10"/>
          </p:nvPr>
        </p:nvSpPr>
        <p:spPr>
          <a:ln/>
        </p:spPr>
        <p:txBody>
          <a:bodyPr/>
          <a:lstStyle>
            <a:lvl1pPr>
              <a:defRPr/>
            </a:lvl1pPr>
          </a:lstStyle>
          <a:p>
            <a:fld id="{107B8610-AEC7-9E49-AF09-3B80B94BF76C}" type="slidenum">
              <a:rPr lang="en-US" altLang="en-US"/>
              <a:pPr/>
              <a:t>‹#›</a:t>
            </a:fld>
            <a:r>
              <a:rPr lang="en-US" altLang="en-US"/>
              <a:t>/79</a:t>
            </a:r>
          </a:p>
        </p:txBody>
      </p:sp>
    </p:spTree>
    <p:extLst>
      <p:ext uri="{BB962C8B-B14F-4D97-AF65-F5344CB8AC3E}">
        <p14:creationId xmlns:p14="http://schemas.microsoft.com/office/powerpoint/2010/main" val="3510626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75649400-9A97-614B-A981-648F8F868BA1}"/>
              </a:ext>
            </a:extLst>
          </p:cNvPr>
          <p:cNvSpPr>
            <a:spLocks noGrp="1" noChangeArrowheads="1"/>
          </p:cNvSpPr>
          <p:nvPr>
            <p:ph type="sldNum" sz="quarter" idx="10"/>
          </p:nvPr>
        </p:nvSpPr>
        <p:spPr>
          <a:ln/>
        </p:spPr>
        <p:txBody>
          <a:bodyPr/>
          <a:lstStyle>
            <a:lvl1pPr>
              <a:defRPr/>
            </a:lvl1pPr>
          </a:lstStyle>
          <a:p>
            <a:fld id="{4199E509-615A-DF45-9ADA-5C5CFE16D399}" type="slidenum">
              <a:rPr lang="en-US" altLang="en-US"/>
              <a:pPr/>
              <a:t>‹#›</a:t>
            </a:fld>
            <a:r>
              <a:rPr lang="en-US" altLang="en-US"/>
              <a:t>/79</a:t>
            </a:r>
          </a:p>
        </p:txBody>
      </p:sp>
    </p:spTree>
    <p:extLst>
      <p:ext uri="{BB962C8B-B14F-4D97-AF65-F5344CB8AC3E}">
        <p14:creationId xmlns:p14="http://schemas.microsoft.com/office/powerpoint/2010/main" val="3855500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62A37F95-8B84-5247-B736-CFCB6D5DB3ED}"/>
              </a:ext>
            </a:extLst>
          </p:cNvPr>
          <p:cNvSpPr>
            <a:spLocks noGrp="1" noChangeArrowheads="1"/>
          </p:cNvSpPr>
          <p:nvPr>
            <p:ph type="sldNum" sz="quarter" idx="10"/>
          </p:nvPr>
        </p:nvSpPr>
        <p:spPr>
          <a:ln/>
        </p:spPr>
        <p:txBody>
          <a:bodyPr/>
          <a:lstStyle>
            <a:lvl1pPr>
              <a:defRPr/>
            </a:lvl1pPr>
          </a:lstStyle>
          <a:p>
            <a:fld id="{9FD2632E-3BF7-1D4A-9AD3-11E10CA8104B}" type="slidenum">
              <a:rPr lang="en-US" altLang="en-US"/>
              <a:pPr/>
              <a:t>‹#›</a:t>
            </a:fld>
            <a:r>
              <a:rPr lang="en-US" altLang="en-US"/>
              <a:t>/79</a:t>
            </a:r>
          </a:p>
        </p:txBody>
      </p:sp>
    </p:spTree>
    <p:extLst>
      <p:ext uri="{BB962C8B-B14F-4D97-AF65-F5344CB8AC3E}">
        <p14:creationId xmlns:p14="http://schemas.microsoft.com/office/powerpoint/2010/main" val="2601759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6">
            <a:extLst>
              <a:ext uri="{FF2B5EF4-FFF2-40B4-BE49-F238E27FC236}">
                <a16:creationId xmlns:a16="http://schemas.microsoft.com/office/drawing/2014/main" id="{68AB9F4C-D810-5F4F-8485-B3D7EBCF15B4}"/>
              </a:ext>
            </a:extLst>
          </p:cNvPr>
          <p:cNvSpPr>
            <a:spLocks noGrp="1" noChangeArrowheads="1"/>
          </p:cNvSpPr>
          <p:nvPr>
            <p:ph type="sldNum" sz="quarter" idx="10"/>
          </p:nvPr>
        </p:nvSpPr>
        <p:spPr>
          <a:ln/>
        </p:spPr>
        <p:txBody>
          <a:bodyPr/>
          <a:lstStyle>
            <a:lvl1pPr>
              <a:defRPr/>
            </a:lvl1pPr>
          </a:lstStyle>
          <a:p>
            <a:fld id="{BF001C5F-1B75-3542-8BD1-3BD94909D87D}" type="slidenum">
              <a:rPr lang="en-US" altLang="en-US"/>
              <a:pPr/>
              <a:t>‹#›</a:t>
            </a:fld>
            <a:r>
              <a:rPr lang="en-US" altLang="en-US"/>
              <a:t>/79</a:t>
            </a:r>
          </a:p>
        </p:txBody>
      </p:sp>
    </p:spTree>
    <p:extLst>
      <p:ext uri="{BB962C8B-B14F-4D97-AF65-F5344CB8AC3E}">
        <p14:creationId xmlns:p14="http://schemas.microsoft.com/office/powerpoint/2010/main" val="1641893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8CB94550-F2B3-3E47-9B8C-E6719B4F9CA2}"/>
              </a:ext>
            </a:extLst>
          </p:cNvPr>
          <p:cNvSpPr>
            <a:spLocks noGrp="1" noChangeArrowheads="1"/>
          </p:cNvSpPr>
          <p:nvPr>
            <p:ph type="sldNum" sz="quarter" idx="10"/>
          </p:nvPr>
        </p:nvSpPr>
        <p:spPr>
          <a:ln/>
        </p:spPr>
        <p:txBody>
          <a:bodyPr/>
          <a:lstStyle>
            <a:lvl1pPr>
              <a:defRPr/>
            </a:lvl1pPr>
          </a:lstStyle>
          <a:p>
            <a:fld id="{1ED1F3E2-4FED-9242-B031-BC3DFD64E495}" type="slidenum">
              <a:rPr lang="en-US" altLang="en-US"/>
              <a:pPr/>
              <a:t>‹#›</a:t>
            </a:fld>
            <a:r>
              <a:rPr lang="en-US" altLang="en-US"/>
              <a:t>/79</a:t>
            </a:r>
          </a:p>
        </p:txBody>
      </p:sp>
    </p:spTree>
    <p:extLst>
      <p:ext uri="{BB962C8B-B14F-4D97-AF65-F5344CB8AC3E}">
        <p14:creationId xmlns:p14="http://schemas.microsoft.com/office/powerpoint/2010/main" val="2291019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BFFEE7C2-537D-2948-9BEC-2442FD06E086}"/>
              </a:ext>
            </a:extLst>
          </p:cNvPr>
          <p:cNvSpPr>
            <a:spLocks noGrp="1" noChangeArrowheads="1"/>
          </p:cNvSpPr>
          <p:nvPr>
            <p:ph type="sldNum" sz="quarter" idx="10"/>
          </p:nvPr>
        </p:nvSpPr>
        <p:spPr>
          <a:ln/>
        </p:spPr>
        <p:txBody>
          <a:bodyPr/>
          <a:lstStyle>
            <a:lvl1pPr>
              <a:defRPr/>
            </a:lvl1pPr>
          </a:lstStyle>
          <a:p>
            <a:fld id="{115EB840-4CF9-E745-A758-8D24A457A5C4}" type="slidenum">
              <a:rPr lang="en-US" altLang="en-US"/>
              <a:pPr/>
              <a:t>‹#›</a:t>
            </a:fld>
            <a:r>
              <a:rPr lang="en-US" altLang="en-US"/>
              <a:t>/79</a:t>
            </a:r>
          </a:p>
        </p:txBody>
      </p:sp>
    </p:spTree>
    <p:extLst>
      <p:ext uri="{BB962C8B-B14F-4D97-AF65-F5344CB8AC3E}">
        <p14:creationId xmlns:p14="http://schemas.microsoft.com/office/powerpoint/2010/main" val="1490067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CC9BBFA8-59C0-814D-9EF4-3C53F3FBA9C9}"/>
              </a:ext>
            </a:extLst>
          </p:cNvPr>
          <p:cNvSpPr>
            <a:spLocks noGrp="1" noChangeArrowheads="1"/>
          </p:cNvSpPr>
          <p:nvPr>
            <p:ph type="sldNum" sz="quarter" idx="10"/>
          </p:nvPr>
        </p:nvSpPr>
        <p:spPr>
          <a:ln/>
        </p:spPr>
        <p:txBody>
          <a:bodyPr/>
          <a:lstStyle>
            <a:lvl1pPr>
              <a:defRPr/>
            </a:lvl1pPr>
          </a:lstStyle>
          <a:p>
            <a:fld id="{51E3B315-510E-A245-8EAF-91B8C4B8EC02}" type="slidenum">
              <a:rPr lang="en-US" altLang="en-US"/>
              <a:pPr/>
              <a:t>‹#›</a:t>
            </a:fld>
            <a:r>
              <a:rPr lang="en-US" altLang="en-US"/>
              <a:t>/79</a:t>
            </a:r>
          </a:p>
        </p:txBody>
      </p:sp>
    </p:spTree>
    <p:extLst>
      <p:ext uri="{BB962C8B-B14F-4D97-AF65-F5344CB8AC3E}">
        <p14:creationId xmlns:p14="http://schemas.microsoft.com/office/powerpoint/2010/main" val="240672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44C2881A-CBE2-8F42-A460-92C7E0C1495C}"/>
              </a:ext>
            </a:extLst>
          </p:cNvPr>
          <p:cNvSpPr>
            <a:spLocks noGrp="1" noChangeArrowheads="1"/>
          </p:cNvSpPr>
          <p:nvPr>
            <p:ph type="sldNum" sz="quarter" idx="10"/>
          </p:nvPr>
        </p:nvSpPr>
        <p:spPr>
          <a:ln/>
        </p:spPr>
        <p:txBody>
          <a:bodyPr/>
          <a:lstStyle>
            <a:lvl1pPr>
              <a:defRPr/>
            </a:lvl1pPr>
          </a:lstStyle>
          <a:p>
            <a:fld id="{D0E10B68-FEFD-9C40-B93C-E61E7708FB27}" type="slidenum">
              <a:rPr lang="en-US" altLang="en-US"/>
              <a:pPr/>
              <a:t>‹#›</a:t>
            </a:fld>
            <a:r>
              <a:rPr lang="en-US" altLang="en-US"/>
              <a:t>/79</a:t>
            </a:r>
          </a:p>
        </p:txBody>
      </p:sp>
    </p:spTree>
    <p:extLst>
      <p:ext uri="{BB962C8B-B14F-4D97-AF65-F5344CB8AC3E}">
        <p14:creationId xmlns:p14="http://schemas.microsoft.com/office/powerpoint/2010/main" val="1722089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2164F62E-6186-1545-80B2-560EC90427D3}"/>
              </a:ext>
            </a:extLst>
          </p:cNvPr>
          <p:cNvSpPr>
            <a:spLocks noGrp="1" noChangeArrowheads="1"/>
          </p:cNvSpPr>
          <p:nvPr>
            <p:ph type="sldNum" sz="quarter" idx="10"/>
          </p:nvPr>
        </p:nvSpPr>
        <p:spPr>
          <a:ln/>
        </p:spPr>
        <p:txBody>
          <a:bodyPr/>
          <a:lstStyle>
            <a:lvl1pPr>
              <a:defRPr/>
            </a:lvl1pPr>
          </a:lstStyle>
          <a:p>
            <a:fld id="{CE99CD41-195A-6D4C-8BD4-956D1D7F43EA}" type="slidenum">
              <a:rPr lang="en-US" altLang="en-US"/>
              <a:pPr/>
              <a:t>‹#›</a:t>
            </a:fld>
            <a:r>
              <a:rPr lang="en-US" altLang="en-US"/>
              <a:t>/79</a:t>
            </a:r>
          </a:p>
        </p:txBody>
      </p:sp>
    </p:spTree>
    <p:extLst>
      <p:ext uri="{BB962C8B-B14F-4D97-AF65-F5344CB8AC3E}">
        <p14:creationId xmlns:p14="http://schemas.microsoft.com/office/powerpoint/2010/main" val="2982888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FB5C6BB8-7F3C-2646-927B-D73964575ED6}"/>
              </a:ext>
            </a:extLst>
          </p:cNvPr>
          <p:cNvSpPr>
            <a:spLocks noGrp="1" noChangeArrowheads="1"/>
          </p:cNvSpPr>
          <p:nvPr>
            <p:ph type="sldNum" sz="quarter" idx="10"/>
          </p:nvPr>
        </p:nvSpPr>
        <p:spPr>
          <a:ln/>
        </p:spPr>
        <p:txBody>
          <a:bodyPr/>
          <a:lstStyle>
            <a:lvl1pPr>
              <a:defRPr/>
            </a:lvl1pPr>
          </a:lstStyle>
          <a:p>
            <a:fld id="{96804410-0A77-E14B-9631-5B37DCD1558B}" type="slidenum">
              <a:rPr lang="en-US" altLang="en-US"/>
              <a:pPr/>
              <a:t>‹#›</a:t>
            </a:fld>
            <a:r>
              <a:rPr lang="en-US" altLang="en-US"/>
              <a:t>/79</a:t>
            </a:r>
          </a:p>
        </p:txBody>
      </p:sp>
    </p:spTree>
    <p:extLst>
      <p:ext uri="{BB962C8B-B14F-4D97-AF65-F5344CB8AC3E}">
        <p14:creationId xmlns:p14="http://schemas.microsoft.com/office/powerpoint/2010/main" val="3066349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1A2092C-3C8A-5040-A711-A2D2ADF28922}"/>
              </a:ext>
            </a:extLst>
          </p:cNvPr>
          <p:cNvSpPr>
            <a:spLocks noChangeArrowheads="1"/>
          </p:cNvSpPr>
          <p:nvPr userDrawn="1"/>
        </p:nvSpPr>
        <p:spPr bwMode="auto">
          <a:xfrm rot="10800000">
            <a:off x="0" y="0"/>
            <a:ext cx="9144000" cy="6359525"/>
          </a:xfrm>
          <a:prstGeom prst="rect">
            <a:avLst/>
          </a:prstGeom>
          <a:solidFill>
            <a:schemeClr val="accent3">
              <a:lumMod val="95000"/>
            </a:schemeClr>
          </a:solidFill>
          <a:ln w="25400" algn="ctr">
            <a:noFill/>
            <a:miter lim="800000"/>
            <a:headEnd/>
            <a:tailEnd/>
          </a:ln>
        </p:spPr>
        <p:txBody>
          <a:bodyPr rot="10800000"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defRPr/>
            </a:pPr>
            <a:endParaRPr lang="en-US" altLang="en-US">
              <a:solidFill>
                <a:srgbClr val="FFFFFF"/>
              </a:solidFill>
            </a:endParaRPr>
          </a:p>
        </p:txBody>
      </p:sp>
      <p:sp>
        <p:nvSpPr>
          <p:cNvPr id="30" name="Rectangle 29">
            <a:extLst>
              <a:ext uri="{FF2B5EF4-FFF2-40B4-BE49-F238E27FC236}">
                <a16:creationId xmlns:a16="http://schemas.microsoft.com/office/drawing/2014/main" id="{93A6F195-38C1-1B48-8D15-EAF3839FBB07}"/>
              </a:ext>
            </a:extLst>
          </p:cNvPr>
          <p:cNvSpPr/>
          <p:nvPr userDrawn="1"/>
        </p:nvSpPr>
        <p:spPr>
          <a:xfrm>
            <a:off x="0" y="6408738"/>
            <a:ext cx="9144000" cy="160337"/>
          </a:xfrm>
          <a:prstGeom prst="rect">
            <a:avLst/>
          </a:prstGeom>
          <a:gradFill flip="none" rotWithShape="1">
            <a:gsLst>
              <a:gs pos="47000">
                <a:srgbClr val="FF2400"/>
              </a:gs>
              <a:gs pos="47000">
                <a:schemeClr val="bg1"/>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defRPr/>
            </a:pPr>
            <a:endParaRPr lang="en-US" altLang="en-US">
              <a:solidFill>
                <a:srgbClr val="FFFFFF"/>
              </a:solidFill>
            </a:endParaRPr>
          </a:p>
        </p:txBody>
      </p:sp>
      <p:cxnSp>
        <p:nvCxnSpPr>
          <p:cNvPr id="29" name="Straight Connector 28">
            <a:extLst>
              <a:ext uri="{FF2B5EF4-FFF2-40B4-BE49-F238E27FC236}">
                <a16:creationId xmlns:a16="http://schemas.microsoft.com/office/drawing/2014/main" id="{3A39681E-F18B-004E-A455-2408D5A1C715}"/>
              </a:ext>
            </a:extLst>
          </p:cNvPr>
          <p:cNvCxnSpPr/>
          <p:nvPr userDrawn="1"/>
        </p:nvCxnSpPr>
        <p:spPr>
          <a:xfrm>
            <a:off x="0" y="6361113"/>
            <a:ext cx="9144000" cy="1587"/>
          </a:xfrm>
          <a:prstGeom prst="line">
            <a:avLst/>
          </a:prstGeom>
          <a:ln>
            <a:solidFill>
              <a:srgbClr val="FF2400"/>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5B34321F-B344-584C-B3DD-40DF40A00EC4}"/>
              </a:ext>
            </a:extLst>
          </p:cNvPr>
          <p:cNvSpPr/>
          <p:nvPr userDrawn="1"/>
        </p:nvSpPr>
        <p:spPr>
          <a:xfrm>
            <a:off x="0" y="6400800"/>
            <a:ext cx="9144000" cy="76200"/>
          </a:xfrm>
          <a:prstGeom prst="rect">
            <a:avLst/>
          </a:prstGeom>
          <a:gradFill>
            <a:gsLst>
              <a:gs pos="47000">
                <a:schemeClr val="bg1"/>
              </a:gs>
              <a:gs pos="47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defRPr/>
            </a:pPr>
            <a:endParaRPr lang="en-US" altLang="en-US">
              <a:solidFill>
                <a:srgbClr val="FFFFFF"/>
              </a:solidFill>
            </a:endParaRPr>
          </a:p>
        </p:txBody>
      </p:sp>
      <p:pic>
        <p:nvPicPr>
          <p:cNvPr id="1030" name="Picture 4">
            <a:extLst>
              <a:ext uri="{FF2B5EF4-FFF2-40B4-BE49-F238E27FC236}">
                <a16:creationId xmlns:a16="http://schemas.microsoft.com/office/drawing/2014/main" id="{DC992C67-FDE6-5845-9C56-97151F30F19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41288" y="6556375"/>
            <a:ext cx="22034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a:extLst>
              <a:ext uri="{FF2B5EF4-FFF2-40B4-BE49-F238E27FC236}">
                <a16:creationId xmlns:a16="http://schemas.microsoft.com/office/drawing/2014/main" id="{076D38F0-E33E-D645-BBD6-3B67CB3CC6C9}"/>
              </a:ext>
            </a:extLst>
          </p:cNvPr>
          <p:cNvSpPr/>
          <p:nvPr userDrawn="1"/>
        </p:nvSpPr>
        <p:spPr>
          <a:xfrm>
            <a:off x="0" y="6396038"/>
            <a:ext cx="9144000" cy="104775"/>
          </a:xfrm>
          <a:prstGeom prst="rect">
            <a:avLst/>
          </a:prstGeom>
          <a:gradFill flip="none" rotWithShape="1">
            <a:gsLst>
              <a:gs pos="0">
                <a:srgbClr val="FF2400">
                  <a:shade val="30000"/>
                  <a:satMod val="115000"/>
                </a:srgbClr>
              </a:gs>
              <a:gs pos="50000">
                <a:srgbClr val="FF2400">
                  <a:shade val="67500"/>
                  <a:satMod val="115000"/>
                </a:srgbClr>
              </a:gs>
              <a:gs pos="100000">
                <a:srgbClr val="FF24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defRPr/>
            </a:pPr>
            <a:endParaRPr lang="en-US" altLang="en-US">
              <a:solidFill>
                <a:srgbClr val="FFFFFF"/>
              </a:solidFill>
            </a:endParaRPr>
          </a:p>
        </p:txBody>
      </p:sp>
      <p:sp>
        <p:nvSpPr>
          <p:cNvPr id="1032" name="Rectangle 2">
            <a:extLst>
              <a:ext uri="{FF2B5EF4-FFF2-40B4-BE49-F238E27FC236}">
                <a16:creationId xmlns:a16="http://schemas.microsoft.com/office/drawing/2014/main" id="{C39B0829-3B8A-F144-AFFC-55F4B0822FF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3" name="Rectangle 3">
            <a:extLst>
              <a:ext uri="{FF2B5EF4-FFF2-40B4-BE49-F238E27FC236}">
                <a16:creationId xmlns:a16="http://schemas.microsoft.com/office/drawing/2014/main" id="{0499B966-9F19-BE4A-8078-DA39DC8C699D}"/>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Rectangle 6">
            <a:extLst>
              <a:ext uri="{FF2B5EF4-FFF2-40B4-BE49-F238E27FC236}">
                <a16:creationId xmlns:a16="http://schemas.microsoft.com/office/drawing/2014/main" id="{D188C8D5-43DB-6A4D-A1B4-DA5F7F12898C}"/>
              </a:ext>
            </a:extLst>
          </p:cNvPr>
          <p:cNvSpPr>
            <a:spLocks noGrp="1" noChangeArrowheads="1"/>
          </p:cNvSpPr>
          <p:nvPr>
            <p:ph type="sldNum" sz="quarter" idx="4"/>
          </p:nvPr>
        </p:nvSpPr>
        <p:spPr bwMode="auto">
          <a:xfrm>
            <a:off x="7010400" y="6553200"/>
            <a:ext cx="1905000"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3DCD48BF-3D8F-994A-95A8-4672A1CEAFB8}" type="slidenum">
              <a:rPr lang="en-US" altLang="en-US"/>
              <a:pPr/>
              <a:t>‹#›</a:t>
            </a:fld>
            <a:r>
              <a:rPr lang="en-US" altLang="en-US"/>
              <a:t>/79</a:t>
            </a: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hf hdr="0" ftr="0" dt="0"/>
  <p:txStyles>
    <p:titleStyle>
      <a:lvl1pPr algn="ctr" rtl="0" eaLnBrk="0" fontAlgn="base" hangingPunct="0">
        <a:spcBef>
          <a:spcPct val="0"/>
        </a:spcBef>
        <a:spcAft>
          <a:spcPct val="0"/>
        </a:spcAft>
        <a:defRPr sz="4000" kern="12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Times New Roman" panose="02020603050405020304" pitchFamily="18" charset="0"/>
        </a:defRPr>
      </a:lvl2pPr>
      <a:lvl3pPr algn="ctr" rtl="0" eaLnBrk="0" fontAlgn="base" hangingPunct="0">
        <a:spcBef>
          <a:spcPct val="0"/>
        </a:spcBef>
        <a:spcAft>
          <a:spcPct val="0"/>
        </a:spcAft>
        <a:defRPr sz="4000">
          <a:solidFill>
            <a:schemeClr val="tx2"/>
          </a:solidFill>
          <a:latin typeface="Times New Roman" panose="02020603050405020304" pitchFamily="18" charset="0"/>
        </a:defRPr>
      </a:lvl3pPr>
      <a:lvl4pPr algn="ctr" rtl="0" eaLnBrk="0" fontAlgn="base" hangingPunct="0">
        <a:spcBef>
          <a:spcPct val="0"/>
        </a:spcBef>
        <a:spcAft>
          <a:spcPct val="0"/>
        </a:spcAft>
        <a:defRPr sz="4000">
          <a:solidFill>
            <a:schemeClr val="tx2"/>
          </a:solidFill>
          <a:latin typeface="Times New Roman" panose="02020603050405020304" pitchFamily="18" charset="0"/>
        </a:defRPr>
      </a:lvl4pPr>
      <a:lvl5pPr algn="ctr" rtl="0" eaLnBrk="0" fontAlgn="base" hangingPunct="0">
        <a:spcBef>
          <a:spcPct val="0"/>
        </a:spcBef>
        <a:spcAft>
          <a:spcPct val="0"/>
        </a:spcAft>
        <a:defRPr sz="4000">
          <a:solidFill>
            <a:schemeClr val="tx2"/>
          </a:solidFill>
          <a:latin typeface="Times New Roman" panose="02020603050405020304" pitchFamily="18" charset="0"/>
        </a:defRPr>
      </a:lvl5pPr>
      <a:lvl6pPr marL="457200" algn="ctr" rtl="0" eaLnBrk="0" fontAlgn="base" hangingPunct="0">
        <a:spcBef>
          <a:spcPct val="0"/>
        </a:spcBef>
        <a:spcAft>
          <a:spcPct val="0"/>
        </a:spcAft>
        <a:defRPr sz="4000">
          <a:solidFill>
            <a:schemeClr val="tx2"/>
          </a:solidFill>
          <a:latin typeface="Times New Roman" panose="02020603050405020304" pitchFamily="18" charset="0"/>
        </a:defRPr>
      </a:lvl6pPr>
      <a:lvl7pPr marL="914400" algn="ctr" rtl="0" eaLnBrk="0" fontAlgn="base" hangingPunct="0">
        <a:spcBef>
          <a:spcPct val="0"/>
        </a:spcBef>
        <a:spcAft>
          <a:spcPct val="0"/>
        </a:spcAft>
        <a:defRPr sz="40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0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0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telegraph.co.uk/global-health/terror-and-security/solar-flare-storm-effects-planet-earth-uk/"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mashable.com/article/sun-solar-ejection-nasa-footage"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www.swpc.noaa.gov/"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mashable.com/article/sun-solar-ejection-nasa-footage" TargetMode="External"/><Relationship Id="rId2" Type="http://schemas.openxmlformats.org/officeDocument/2006/relationships/hyperlink" Target="http://solarcellcentral.com/sun_page.html" TargetMode="External"/><Relationship Id="rId1" Type="http://schemas.openxmlformats.org/officeDocument/2006/relationships/slideLayout" Target="../slideLayouts/slideLayout7.xml"/><Relationship Id="rId4" Type="http://schemas.openxmlformats.org/officeDocument/2006/relationships/hyperlink" Target="https://en.wikipedia.org/wiki/Reuven_Ramaty_High_Energy_Solar_Spectroscopic_Imag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9F961-707E-74B3-0099-18DCC077D3F3}"/>
              </a:ext>
            </a:extLst>
          </p:cNvPr>
          <p:cNvSpPr>
            <a:spLocks noGrp="1"/>
          </p:cNvSpPr>
          <p:nvPr>
            <p:ph type="ctrTitle"/>
          </p:nvPr>
        </p:nvSpPr>
        <p:spPr>
          <a:xfrm>
            <a:off x="1143000" y="-103015"/>
            <a:ext cx="6858000" cy="919163"/>
          </a:xfrm>
        </p:spPr>
        <p:txBody>
          <a:bodyPr/>
          <a:lstStyle/>
          <a:p>
            <a:r>
              <a:rPr lang="en-US" dirty="0"/>
              <a:t>Motivation</a:t>
            </a:r>
          </a:p>
        </p:txBody>
      </p:sp>
      <p:sp>
        <p:nvSpPr>
          <p:cNvPr id="5" name="TextBox 4">
            <a:extLst>
              <a:ext uri="{FF2B5EF4-FFF2-40B4-BE49-F238E27FC236}">
                <a16:creationId xmlns:a16="http://schemas.microsoft.com/office/drawing/2014/main" id="{B561A95C-94CC-6041-7A84-0037B80A45AD}"/>
              </a:ext>
            </a:extLst>
          </p:cNvPr>
          <p:cNvSpPr txBox="1"/>
          <p:nvPr/>
        </p:nvSpPr>
        <p:spPr>
          <a:xfrm>
            <a:off x="762000" y="816148"/>
            <a:ext cx="8022389" cy="369332"/>
          </a:xfrm>
          <a:prstGeom prst="rect">
            <a:avLst/>
          </a:prstGeom>
          <a:noFill/>
        </p:spPr>
        <p:txBody>
          <a:bodyPr wrap="none" rtlCol="0">
            <a:spAutoFit/>
          </a:bodyPr>
          <a:lstStyle/>
          <a:p>
            <a:r>
              <a:rPr lang="en-US" sz="1800" dirty="0">
                <a:hlinkClick r:id="rId2"/>
              </a:rPr>
              <a:t>Solar storm: Why the next disaster to strike will come from the sun (telegraph.co.uk)</a:t>
            </a:r>
            <a:endParaRPr lang="en-US" sz="1800" dirty="0"/>
          </a:p>
        </p:txBody>
      </p:sp>
      <p:pic>
        <p:nvPicPr>
          <p:cNvPr id="1026" name="Picture 2">
            <a:extLst>
              <a:ext uri="{FF2B5EF4-FFF2-40B4-BE49-F238E27FC236}">
                <a16:creationId xmlns:a16="http://schemas.microsoft.com/office/drawing/2014/main" id="{049ED8AF-9D82-8630-8487-6C40C7AA8B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47800"/>
            <a:ext cx="7543800" cy="434030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BE8F054-34BB-4F32-9121-B5C834AE322A}"/>
              </a:ext>
            </a:extLst>
          </p:cNvPr>
          <p:cNvSpPr txBox="1"/>
          <p:nvPr/>
        </p:nvSpPr>
        <p:spPr>
          <a:xfrm>
            <a:off x="1295400" y="5788105"/>
            <a:ext cx="7696200" cy="830997"/>
          </a:xfrm>
          <a:prstGeom prst="rect">
            <a:avLst/>
          </a:prstGeom>
          <a:noFill/>
        </p:spPr>
        <p:txBody>
          <a:bodyPr wrap="square" rtlCol="0">
            <a:spAutoFit/>
          </a:bodyPr>
          <a:lstStyle/>
          <a:p>
            <a:r>
              <a:rPr lang="en-US" dirty="0"/>
              <a:t>Sun Spots                 Solar Flares                    CME                    </a:t>
            </a:r>
          </a:p>
          <a:p>
            <a:r>
              <a:rPr lang="en-US" dirty="0"/>
              <a:t>s</a:t>
            </a:r>
          </a:p>
        </p:txBody>
      </p:sp>
    </p:spTree>
    <p:extLst>
      <p:ext uri="{BB962C8B-B14F-4D97-AF65-F5344CB8AC3E}">
        <p14:creationId xmlns:p14="http://schemas.microsoft.com/office/powerpoint/2010/main" val="2338151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B4532050-B5B3-DA45-9FF9-D20D831EDB3B}"/>
              </a:ext>
            </a:extLst>
          </p:cNvPr>
          <p:cNvSpPr>
            <a:spLocks noGrp="1" noChangeArrowheads="1"/>
          </p:cNvSpPr>
          <p:nvPr>
            <p:ph type="title" idx="4294967295"/>
          </p:nvPr>
        </p:nvSpPr>
        <p:spPr>
          <a:xfrm>
            <a:off x="363415" y="152400"/>
            <a:ext cx="8417169" cy="609600"/>
          </a:xfrm>
        </p:spPr>
        <p:txBody>
          <a:bodyPr/>
          <a:lstStyle/>
          <a:p>
            <a:r>
              <a:rPr lang="en-US" sz="2800" b="1" dirty="0"/>
              <a:t>What are Solar Flares?</a:t>
            </a:r>
          </a:p>
        </p:txBody>
      </p:sp>
      <p:sp>
        <p:nvSpPr>
          <p:cNvPr id="5" name="TextBox 4">
            <a:extLst>
              <a:ext uri="{FF2B5EF4-FFF2-40B4-BE49-F238E27FC236}">
                <a16:creationId xmlns:a16="http://schemas.microsoft.com/office/drawing/2014/main" id="{A0C2014D-784E-0A42-8728-A7199AF33202}"/>
              </a:ext>
            </a:extLst>
          </p:cNvPr>
          <p:cNvSpPr txBox="1"/>
          <p:nvPr/>
        </p:nvSpPr>
        <p:spPr>
          <a:xfrm>
            <a:off x="119743" y="1066800"/>
            <a:ext cx="8991600" cy="1631216"/>
          </a:xfrm>
          <a:prstGeom prst="rect">
            <a:avLst/>
          </a:prstGeom>
          <a:noFill/>
        </p:spPr>
        <p:txBody>
          <a:bodyPr wrap="square" rtlCol="0">
            <a:spAutoFit/>
          </a:bodyPr>
          <a:lstStyle/>
          <a:p>
            <a:pPr marL="342900" indent="-342900">
              <a:buFont typeface="+mj-lt"/>
              <a:buAutoNum type="arabicPeriod"/>
            </a:pPr>
            <a:r>
              <a:rPr lang="en-US" sz="2000" dirty="0"/>
              <a:t>Solar flares are intense explosions of electromagnetic radiation from the Sun.</a:t>
            </a:r>
          </a:p>
          <a:p>
            <a:pPr marL="342900" indent="-342900">
              <a:buFont typeface="+mj-lt"/>
              <a:buAutoNum type="arabicPeriod"/>
            </a:pPr>
            <a:r>
              <a:rPr lang="en-US" sz="2000" dirty="0"/>
              <a:t>They are the solar system's largest explosive events and can release more energy than a billion hydrogen bombs.</a:t>
            </a:r>
          </a:p>
          <a:p>
            <a:pPr marL="342900" indent="-342900">
              <a:buFont typeface="+mj-lt"/>
              <a:buAutoNum type="arabicPeriod"/>
            </a:pPr>
            <a:r>
              <a:rPr lang="en-US" sz="2000" dirty="0"/>
              <a:t>Flares occur in active regions on the Sun, which are areas of intense magnetic activity.</a:t>
            </a:r>
            <a:endParaRPr lang="en-US" dirty="0"/>
          </a:p>
        </p:txBody>
      </p:sp>
      <p:sp>
        <p:nvSpPr>
          <p:cNvPr id="8" name="TextBox 7">
            <a:extLst>
              <a:ext uri="{FF2B5EF4-FFF2-40B4-BE49-F238E27FC236}">
                <a16:creationId xmlns:a16="http://schemas.microsoft.com/office/drawing/2014/main" id="{00CD7804-5657-6D8F-DF19-31E92D4A579A}"/>
              </a:ext>
            </a:extLst>
          </p:cNvPr>
          <p:cNvSpPr txBox="1">
            <a:spLocks noChangeArrowheads="1"/>
          </p:cNvSpPr>
          <p:nvPr/>
        </p:nvSpPr>
        <p:spPr bwMode="auto">
          <a:xfrm>
            <a:off x="7239000" y="6505545"/>
            <a:ext cx="129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000" dirty="0"/>
              <a:t>UH-DAIS</a:t>
            </a:r>
          </a:p>
        </p:txBody>
      </p:sp>
      <p:pic>
        <p:nvPicPr>
          <p:cNvPr id="3" name="Picture 2" descr="Diagram of a structure of the sun with Crust in the background">
            <a:extLst>
              <a:ext uri="{FF2B5EF4-FFF2-40B4-BE49-F238E27FC236}">
                <a16:creationId xmlns:a16="http://schemas.microsoft.com/office/drawing/2014/main" id="{B749ED7F-4D19-C2E8-A8E2-D60BE4879D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3999" y="2568476"/>
            <a:ext cx="3527523" cy="3527523"/>
          </a:xfrm>
          <a:prstGeom prst="rect">
            <a:avLst/>
          </a:prstGeom>
        </p:spPr>
      </p:pic>
      <p:sp>
        <p:nvSpPr>
          <p:cNvPr id="7" name="TextBox 6">
            <a:extLst>
              <a:ext uri="{FF2B5EF4-FFF2-40B4-BE49-F238E27FC236}">
                <a16:creationId xmlns:a16="http://schemas.microsoft.com/office/drawing/2014/main" id="{7BDFC109-1282-AAFE-8FE9-999EA3CC781B}"/>
              </a:ext>
            </a:extLst>
          </p:cNvPr>
          <p:cNvSpPr txBox="1"/>
          <p:nvPr/>
        </p:nvSpPr>
        <p:spPr>
          <a:xfrm>
            <a:off x="84574" y="3048000"/>
            <a:ext cx="4999604" cy="3231654"/>
          </a:xfrm>
          <a:prstGeom prst="rect">
            <a:avLst/>
          </a:prstGeom>
          <a:noFill/>
        </p:spPr>
        <p:txBody>
          <a:bodyPr wrap="square" rtlCol="0">
            <a:spAutoFit/>
          </a:bodyPr>
          <a:lstStyle/>
          <a:p>
            <a:pPr marL="342900" indent="-342900">
              <a:buFont typeface="Arial" panose="020B0604020202020204" pitchFamily="34" charset="0"/>
              <a:buChar char="•"/>
            </a:pPr>
            <a:r>
              <a:rPr lang="en-US" sz="2000" dirty="0"/>
              <a:t>Solar flares are thought to be caused by the sudden release of magnetic energy stored in the Sun's corona. </a:t>
            </a:r>
          </a:p>
          <a:p>
            <a:pPr marL="342900" indent="-342900">
              <a:buFont typeface="Arial" panose="020B0604020202020204" pitchFamily="34" charset="0"/>
              <a:buChar char="•"/>
            </a:pPr>
            <a:r>
              <a:rPr lang="en-US" sz="2000" dirty="0"/>
              <a:t>This energy release can occur when twisted magnetic fields become unstable and snap. </a:t>
            </a:r>
          </a:p>
          <a:p>
            <a:pPr marL="342900" indent="-342900">
              <a:buFont typeface="Arial" panose="020B0604020202020204" pitchFamily="34" charset="0"/>
              <a:buChar char="•"/>
            </a:pPr>
            <a:r>
              <a:rPr lang="en-US" sz="2000" dirty="0"/>
              <a:t>The energy released by a solar flare can heat the surrounding plasma to millions of degrees Celsius, and accelerate charged particles to nearly the speed of light</a:t>
            </a:r>
          </a:p>
          <a:p>
            <a:endParaRPr lang="en-US" dirty="0"/>
          </a:p>
        </p:txBody>
      </p:sp>
      <p:sp>
        <p:nvSpPr>
          <p:cNvPr id="9" name="Slide Number Placeholder 8">
            <a:extLst>
              <a:ext uri="{FF2B5EF4-FFF2-40B4-BE49-F238E27FC236}">
                <a16:creationId xmlns:a16="http://schemas.microsoft.com/office/drawing/2014/main" id="{8997756E-9A14-65D4-A1E9-37A0EEA469E0}"/>
              </a:ext>
            </a:extLst>
          </p:cNvPr>
          <p:cNvSpPr>
            <a:spLocks noGrp="1"/>
          </p:cNvSpPr>
          <p:nvPr>
            <p:ph type="sldNum" sz="quarter" idx="10"/>
          </p:nvPr>
        </p:nvSpPr>
        <p:spPr/>
        <p:txBody>
          <a:bodyPr/>
          <a:lstStyle/>
          <a:p>
            <a:fld id="{D0E10B68-FEFD-9C40-B93C-E61E7708FB27}" type="slidenum">
              <a:rPr lang="en-US" altLang="en-US" smtClean="0"/>
              <a:pPr/>
              <a:t>2</a:t>
            </a:fld>
            <a:endParaRPr lang="en-US" altLang="en-US" dirty="0"/>
          </a:p>
        </p:txBody>
      </p:sp>
    </p:spTree>
    <p:extLst>
      <p:ext uri="{BB962C8B-B14F-4D97-AF65-F5344CB8AC3E}">
        <p14:creationId xmlns:p14="http://schemas.microsoft.com/office/powerpoint/2010/main" val="594972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B4532050-B5B3-DA45-9FF9-D20D831EDB3B}"/>
              </a:ext>
            </a:extLst>
          </p:cNvPr>
          <p:cNvSpPr>
            <a:spLocks noGrp="1" noChangeArrowheads="1"/>
          </p:cNvSpPr>
          <p:nvPr>
            <p:ph type="title" idx="4294967295"/>
          </p:nvPr>
        </p:nvSpPr>
        <p:spPr>
          <a:xfrm>
            <a:off x="363414" y="150085"/>
            <a:ext cx="8417169" cy="609600"/>
          </a:xfrm>
        </p:spPr>
        <p:txBody>
          <a:bodyPr/>
          <a:lstStyle/>
          <a:p>
            <a:r>
              <a:rPr lang="en-US" sz="2800" b="1" dirty="0"/>
              <a:t>Solar Flares</a:t>
            </a:r>
          </a:p>
        </p:txBody>
      </p:sp>
      <p:sp>
        <p:nvSpPr>
          <p:cNvPr id="8" name="TextBox 7">
            <a:extLst>
              <a:ext uri="{FF2B5EF4-FFF2-40B4-BE49-F238E27FC236}">
                <a16:creationId xmlns:a16="http://schemas.microsoft.com/office/drawing/2014/main" id="{00CD7804-5657-6D8F-DF19-31E92D4A579A}"/>
              </a:ext>
            </a:extLst>
          </p:cNvPr>
          <p:cNvSpPr txBox="1">
            <a:spLocks noChangeArrowheads="1"/>
          </p:cNvSpPr>
          <p:nvPr/>
        </p:nvSpPr>
        <p:spPr bwMode="auto">
          <a:xfrm>
            <a:off x="7162800" y="6486525"/>
            <a:ext cx="129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000" dirty="0"/>
              <a:t>UH-DAIS</a:t>
            </a:r>
          </a:p>
        </p:txBody>
      </p:sp>
      <p:pic>
        <p:nvPicPr>
          <p:cNvPr id="4" name="BEAUTIFUL ERUPTION OFF THE SOLAR LIMB by Keith Strong">
            <a:hlinkClick r:id="" action="ppaction://media"/>
            <a:extLst>
              <a:ext uri="{FF2B5EF4-FFF2-40B4-BE49-F238E27FC236}">
                <a16:creationId xmlns:a16="http://schemas.microsoft.com/office/drawing/2014/main" id="{4204E4AE-37B5-B3FC-F3E7-835A9BE007B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436754" y="759685"/>
            <a:ext cx="6270488" cy="4531122"/>
          </a:xfrm>
          <a:prstGeom prst="rect">
            <a:avLst/>
          </a:prstGeom>
        </p:spPr>
      </p:pic>
      <p:sp>
        <p:nvSpPr>
          <p:cNvPr id="6" name="TextBox 5">
            <a:extLst>
              <a:ext uri="{FF2B5EF4-FFF2-40B4-BE49-F238E27FC236}">
                <a16:creationId xmlns:a16="http://schemas.microsoft.com/office/drawing/2014/main" id="{522C8F61-6434-CA6D-5948-59D15D7EE4FE}"/>
              </a:ext>
            </a:extLst>
          </p:cNvPr>
          <p:cNvSpPr txBox="1"/>
          <p:nvPr/>
        </p:nvSpPr>
        <p:spPr>
          <a:xfrm>
            <a:off x="571498" y="5350057"/>
            <a:ext cx="8001000" cy="1077218"/>
          </a:xfrm>
          <a:prstGeom prst="rect">
            <a:avLst/>
          </a:prstGeom>
          <a:noFill/>
        </p:spPr>
        <p:txBody>
          <a:bodyPr wrap="square" rtlCol="0">
            <a:spAutoFit/>
          </a:bodyPr>
          <a:lstStyle/>
          <a:p>
            <a:pPr marL="285750" indent="-285750">
              <a:buFont typeface="Arial" panose="020B0604020202020204" pitchFamily="34" charset="0"/>
              <a:buChar char="•"/>
            </a:pPr>
            <a:r>
              <a:rPr lang="en-IN" sz="1600" dirty="0"/>
              <a:t>A prominence erupting away from the E limb of the Sun at about 18:30 UT on 15 September.</a:t>
            </a:r>
          </a:p>
          <a:p>
            <a:pPr marL="285750" indent="-285750">
              <a:buFont typeface="Arial" panose="020B0604020202020204" pitchFamily="34" charset="0"/>
              <a:buChar char="•"/>
            </a:pPr>
            <a:r>
              <a:rPr lang="en-IN" sz="1600" dirty="0"/>
              <a:t>Note how much of the plasma that was thrown off the Sun fell back onto the disk as it did not attain escape velocity (615 km/s).</a:t>
            </a:r>
          </a:p>
        </p:txBody>
      </p:sp>
      <p:sp>
        <p:nvSpPr>
          <p:cNvPr id="7" name="Slide Number Placeholder 6">
            <a:extLst>
              <a:ext uri="{FF2B5EF4-FFF2-40B4-BE49-F238E27FC236}">
                <a16:creationId xmlns:a16="http://schemas.microsoft.com/office/drawing/2014/main" id="{35DA586C-B48E-87BE-9D8B-A2FCF5756127}"/>
              </a:ext>
            </a:extLst>
          </p:cNvPr>
          <p:cNvSpPr>
            <a:spLocks noGrp="1"/>
          </p:cNvSpPr>
          <p:nvPr>
            <p:ph type="sldNum" sz="quarter" idx="10"/>
          </p:nvPr>
        </p:nvSpPr>
        <p:spPr/>
        <p:txBody>
          <a:bodyPr/>
          <a:lstStyle/>
          <a:p>
            <a:fld id="{D0E10B68-FEFD-9C40-B93C-E61E7708FB27}" type="slidenum">
              <a:rPr lang="en-US" altLang="en-US" smtClean="0"/>
              <a:pPr/>
              <a:t>3</a:t>
            </a:fld>
            <a:endParaRPr lang="en-US" altLang="en-US" dirty="0"/>
          </a:p>
        </p:txBody>
      </p:sp>
      <p:sp>
        <p:nvSpPr>
          <p:cNvPr id="9" name="TextBox 8">
            <a:extLst>
              <a:ext uri="{FF2B5EF4-FFF2-40B4-BE49-F238E27FC236}">
                <a16:creationId xmlns:a16="http://schemas.microsoft.com/office/drawing/2014/main" id="{00ED8B24-A92F-0E14-1C91-00DA17E89740}"/>
              </a:ext>
            </a:extLst>
          </p:cNvPr>
          <p:cNvSpPr txBox="1"/>
          <p:nvPr/>
        </p:nvSpPr>
        <p:spPr>
          <a:xfrm>
            <a:off x="7770882" y="2893716"/>
            <a:ext cx="1360558" cy="1323439"/>
          </a:xfrm>
          <a:prstGeom prst="rect">
            <a:avLst/>
          </a:prstGeom>
          <a:noFill/>
        </p:spPr>
        <p:txBody>
          <a:bodyPr wrap="square" rtlCol="0">
            <a:spAutoFit/>
          </a:bodyPr>
          <a:lstStyle/>
          <a:p>
            <a:r>
              <a:rPr lang="en-IN" sz="1600" dirty="0"/>
              <a:t>Video Credit: </a:t>
            </a:r>
          </a:p>
          <a:p>
            <a:r>
              <a:rPr lang="en-US" sz="1600" dirty="0"/>
              <a:t>Keith Strong</a:t>
            </a:r>
          </a:p>
          <a:p>
            <a:r>
              <a:rPr lang="en-US" sz="1600" dirty="0"/>
              <a:t>@drkstrong</a:t>
            </a:r>
          </a:p>
          <a:p>
            <a:r>
              <a:rPr lang="en-US" sz="1600" dirty="0"/>
              <a:t>Solar physicist </a:t>
            </a:r>
            <a:endParaRPr lang="en-IN" sz="1600" dirty="0"/>
          </a:p>
        </p:txBody>
      </p:sp>
    </p:spTree>
    <p:extLst>
      <p:ext uri="{BB962C8B-B14F-4D97-AF65-F5344CB8AC3E}">
        <p14:creationId xmlns:p14="http://schemas.microsoft.com/office/powerpoint/2010/main" val="2265264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remove"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B4532050-B5B3-DA45-9FF9-D20D831EDB3B}"/>
              </a:ext>
            </a:extLst>
          </p:cNvPr>
          <p:cNvSpPr>
            <a:spLocks noGrp="1" noChangeArrowheads="1"/>
          </p:cNvSpPr>
          <p:nvPr>
            <p:ph type="title" idx="4294967295"/>
          </p:nvPr>
        </p:nvSpPr>
        <p:spPr>
          <a:xfrm>
            <a:off x="515815" y="-26872"/>
            <a:ext cx="8417169" cy="609600"/>
          </a:xfrm>
        </p:spPr>
        <p:txBody>
          <a:bodyPr/>
          <a:lstStyle/>
          <a:p>
            <a:r>
              <a:rPr lang="en-US" sz="2800" b="1" dirty="0"/>
              <a:t>Solar Flares and Earth</a:t>
            </a:r>
          </a:p>
        </p:txBody>
      </p:sp>
      <p:sp>
        <p:nvSpPr>
          <p:cNvPr id="5" name="TextBox 4">
            <a:extLst>
              <a:ext uri="{FF2B5EF4-FFF2-40B4-BE49-F238E27FC236}">
                <a16:creationId xmlns:a16="http://schemas.microsoft.com/office/drawing/2014/main" id="{A0C2014D-784E-0A42-8728-A7199AF33202}"/>
              </a:ext>
            </a:extLst>
          </p:cNvPr>
          <p:cNvSpPr txBox="1"/>
          <p:nvPr/>
        </p:nvSpPr>
        <p:spPr>
          <a:xfrm>
            <a:off x="67235" y="240263"/>
            <a:ext cx="9009530" cy="2277547"/>
          </a:xfrm>
          <a:prstGeom prst="rect">
            <a:avLst/>
          </a:prstGeom>
          <a:noFill/>
        </p:spPr>
        <p:txBody>
          <a:bodyPr wrap="square" rtlCol="0">
            <a:spAutoFit/>
          </a:bodyPr>
          <a:lstStyle/>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800" dirty="0"/>
              <a:t>Solar flares can have a variety of effects on Earth. </a:t>
            </a:r>
          </a:p>
          <a:p>
            <a:pPr marL="800100" lvl="1" indent="-342900">
              <a:buFont typeface="Arial" panose="020B0604020202020204" pitchFamily="34" charset="0"/>
              <a:buChar char="•"/>
            </a:pPr>
            <a:r>
              <a:rPr lang="en-US" sz="1800" dirty="0"/>
              <a:t>The most immediate effect is the release of electromagnetic radiation, which can disrupt radio communications and damage electrical grids. </a:t>
            </a:r>
          </a:p>
          <a:p>
            <a:pPr marL="800100" lvl="1" indent="-342900">
              <a:buFont typeface="Arial" panose="020B0604020202020204" pitchFamily="34" charset="0"/>
              <a:buChar char="•"/>
            </a:pPr>
            <a:r>
              <a:rPr lang="en-US" sz="1800" dirty="0"/>
              <a:t>Solar flares can also accelerate charged particles, which can create radiation storms in Earth's atmosphere. </a:t>
            </a:r>
          </a:p>
          <a:p>
            <a:pPr marL="800100" lvl="1" indent="-342900">
              <a:buFont typeface="Arial" panose="020B0604020202020204" pitchFamily="34" charset="0"/>
              <a:buChar char="•"/>
            </a:pPr>
            <a:r>
              <a:rPr lang="en-US" sz="1800" dirty="0"/>
              <a:t>These radiation storms can pose a hazard to astronauts and airline passengers and can damage satellites and other electronic equipment.</a:t>
            </a:r>
          </a:p>
        </p:txBody>
      </p:sp>
      <p:sp>
        <p:nvSpPr>
          <p:cNvPr id="8" name="TextBox 7">
            <a:extLst>
              <a:ext uri="{FF2B5EF4-FFF2-40B4-BE49-F238E27FC236}">
                <a16:creationId xmlns:a16="http://schemas.microsoft.com/office/drawing/2014/main" id="{00CD7804-5657-6D8F-DF19-31E92D4A579A}"/>
              </a:ext>
            </a:extLst>
          </p:cNvPr>
          <p:cNvSpPr txBox="1">
            <a:spLocks noChangeArrowheads="1"/>
          </p:cNvSpPr>
          <p:nvPr/>
        </p:nvSpPr>
        <p:spPr bwMode="auto">
          <a:xfrm>
            <a:off x="7162800" y="6519855"/>
            <a:ext cx="129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000" dirty="0"/>
              <a:t>UH-DAIS</a:t>
            </a:r>
          </a:p>
        </p:txBody>
      </p:sp>
      <p:pic>
        <p:nvPicPr>
          <p:cNvPr id="3" name="Picture 2" descr="A poster of solar system&#10;&#10;Description automatically generated">
            <a:extLst>
              <a:ext uri="{FF2B5EF4-FFF2-40B4-BE49-F238E27FC236}">
                <a16:creationId xmlns:a16="http://schemas.microsoft.com/office/drawing/2014/main" id="{65561F40-10FF-EE44-F2DB-A3B437AADA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2495490"/>
            <a:ext cx="5029200" cy="3886200"/>
          </a:xfrm>
          <a:prstGeom prst="rect">
            <a:avLst/>
          </a:prstGeom>
        </p:spPr>
      </p:pic>
      <p:sp>
        <p:nvSpPr>
          <p:cNvPr id="4" name="TextBox 3">
            <a:extLst>
              <a:ext uri="{FF2B5EF4-FFF2-40B4-BE49-F238E27FC236}">
                <a16:creationId xmlns:a16="http://schemas.microsoft.com/office/drawing/2014/main" id="{242A7311-2ED1-CCE9-03DD-9B8A86FC4A7D}"/>
              </a:ext>
            </a:extLst>
          </p:cNvPr>
          <p:cNvSpPr txBox="1"/>
          <p:nvPr/>
        </p:nvSpPr>
        <p:spPr>
          <a:xfrm>
            <a:off x="157080" y="2534483"/>
            <a:ext cx="3451411" cy="4647426"/>
          </a:xfrm>
          <a:prstGeom prst="rect">
            <a:avLst/>
          </a:prstGeom>
          <a:noFill/>
        </p:spPr>
        <p:txBody>
          <a:bodyPr wrap="square" rtlCol="0">
            <a:spAutoFit/>
          </a:bodyPr>
          <a:lstStyle/>
          <a:p>
            <a:pPr marL="342900" indent="-342900">
              <a:buFont typeface="Arial" panose="020B0604020202020204" pitchFamily="34" charset="0"/>
              <a:buChar char="•"/>
            </a:pPr>
            <a:r>
              <a:rPr lang="en-US" sz="2000" dirty="0"/>
              <a:t>In addition, solar flares can sometimes produce coronal mass ejections (CMEs), which are large clouds of plasma that can travel through space and impact Earth. CMEs can cause geomagnetic storms, which can disrupt power grids, damage satellites, and cause auroras.</a:t>
            </a:r>
            <a:r>
              <a:rPr lang="en-US" sz="1600" dirty="0">
                <a:hlinkClick r:id="rId3"/>
              </a:rPr>
              <a:t> </a:t>
            </a:r>
            <a:r>
              <a:rPr lang="en-US" sz="1600">
                <a:hlinkClick r:id="rId3"/>
              </a:rPr>
              <a:t>NASA spacecraft flies right through sun explosion, captures footage | Mashable</a:t>
            </a:r>
            <a:r>
              <a:rPr lang="en-US" sz="1600"/>
              <a:t> </a:t>
            </a:r>
            <a:endParaRPr lang="en-US" sz="200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dirty="0"/>
          </a:p>
        </p:txBody>
      </p:sp>
      <p:sp>
        <p:nvSpPr>
          <p:cNvPr id="6" name="Slide Number Placeholder 5">
            <a:extLst>
              <a:ext uri="{FF2B5EF4-FFF2-40B4-BE49-F238E27FC236}">
                <a16:creationId xmlns:a16="http://schemas.microsoft.com/office/drawing/2014/main" id="{47D5B572-1EC9-56E8-9A44-13C5BF5CCE20}"/>
              </a:ext>
            </a:extLst>
          </p:cNvPr>
          <p:cNvSpPr>
            <a:spLocks noGrp="1"/>
          </p:cNvSpPr>
          <p:nvPr>
            <p:ph type="sldNum" sz="quarter" idx="10"/>
          </p:nvPr>
        </p:nvSpPr>
        <p:spPr/>
        <p:txBody>
          <a:bodyPr/>
          <a:lstStyle/>
          <a:p>
            <a:fld id="{D0E10B68-FEFD-9C40-B93C-E61E7708FB27}" type="slidenum">
              <a:rPr lang="en-US" altLang="en-US" smtClean="0"/>
              <a:pPr/>
              <a:t>4</a:t>
            </a:fld>
            <a:endParaRPr lang="en-US" altLang="en-US" dirty="0"/>
          </a:p>
        </p:txBody>
      </p:sp>
    </p:spTree>
    <p:extLst>
      <p:ext uri="{BB962C8B-B14F-4D97-AF65-F5344CB8AC3E}">
        <p14:creationId xmlns:p14="http://schemas.microsoft.com/office/powerpoint/2010/main" val="3857976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atellite in space with a red planet&#10;&#10;Description automatically generated with medium confidence">
            <a:extLst>
              <a:ext uri="{FF2B5EF4-FFF2-40B4-BE49-F238E27FC236}">
                <a16:creationId xmlns:a16="http://schemas.microsoft.com/office/drawing/2014/main" id="{B98ACE87-991E-5CFE-3D84-5D5EA1D45F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4" y="1708220"/>
            <a:ext cx="9211734" cy="5181600"/>
          </a:xfrm>
          <a:prstGeom prst="rect">
            <a:avLst/>
          </a:prstGeom>
        </p:spPr>
      </p:pic>
      <p:sp>
        <p:nvSpPr>
          <p:cNvPr id="18433" name="Title 1">
            <a:extLst>
              <a:ext uri="{FF2B5EF4-FFF2-40B4-BE49-F238E27FC236}">
                <a16:creationId xmlns:a16="http://schemas.microsoft.com/office/drawing/2014/main" id="{B4532050-B5B3-DA45-9FF9-D20D831EDB3B}"/>
              </a:ext>
            </a:extLst>
          </p:cNvPr>
          <p:cNvSpPr>
            <a:spLocks noGrp="1" noChangeArrowheads="1"/>
          </p:cNvSpPr>
          <p:nvPr>
            <p:ph type="title" idx="4294967295"/>
          </p:nvPr>
        </p:nvSpPr>
        <p:spPr>
          <a:xfrm>
            <a:off x="228600" y="460267"/>
            <a:ext cx="8417169" cy="609600"/>
          </a:xfrm>
        </p:spPr>
        <p:txBody>
          <a:bodyPr/>
          <a:lstStyle/>
          <a:p>
            <a:r>
              <a:rPr lang="en-US" sz="4800" b="1" dirty="0"/>
              <a:t>2023 Group Project </a:t>
            </a:r>
          </a:p>
        </p:txBody>
      </p:sp>
      <p:sp>
        <p:nvSpPr>
          <p:cNvPr id="5" name="TextBox 4">
            <a:extLst>
              <a:ext uri="{FF2B5EF4-FFF2-40B4-BE49-F238E27FC236}">
                <a16:creationId xmlns:a16="http://schemas.microsoft.com/office/drawing/2014/main" id="{A0C2014D-784E-0A42-8728-A7199AF33202}"/>
              </a:ext>
            </a:extLst>
          </p:cNvPr>
          <p:cNvSpPr txBox="1"/>
          <p:nvPr/>
        </p:nvSpPr>
        <p:spPr>
          <a:xfrm>
            <a:off x="0" y="2683193"/>
            <a:ext cx="9239250" cy="3231654"/>
          </a:xfrm>
          <a:prstGeom prst="rect">
            <a:avLst/>
          </a:prstGeom>
          <a:noFill/>
        </p:spPr>
        <p:txBody>
          <a:bodyPr wrap="square" rtlCol="0">
            <a:spAutoFit/>
          </a:bodyPr>
          <a:lstStyle/>
          <a:p>
            <a:endParaRPr lang="en-US" sz="2000" dirty="0"/>
          </a:p>
          <a:p>
            <a:r>
              <a:rPr lang="en-US" sz="3200" dirty="0">
                <a:solidFill>
                  <a:schemeClr val="bg1"/>
                </a:solidFill>
              </a:rPr>
              <a:t>The 2023 DS1-TU</a:t>
            </a:r>
            <a:r>
              <a:rPr lang="en-US" sz="3200" dirty="0">
                <a:solidFill>
                  <a:schemeClr val="bg1"/>
                </a:solidFill>
                <a:sym typeface="Symbol" panose="05050102010706020507" pitchFamily="18" charset="2"/>
              </a:rPr>
              <a:t></a:t>
            </a:r>
            <a:r>
              <a:rPr lang="en-US" sz="3200" dirty="0">
                <a:solidFill>
                  <a:schemeClr val="bg1"/>
                </a:solidFill>
              </a:rPr>
              <a:t>TH Group Project will center on:</a:t>
            </a:r>
          </a:p>
          <a:p>
            <a:pPr marL="457200" indent="-457200">
              <a:buFont typeface="+mj-lt"/>
              <a:buAutoNum type="arabicPeriod"/>
            </a:pPr>
            <a:r>
              <a:rPr lang="en-US" sz="3200" dirty="0">
                <a:solidFill>
                  <a:schemeClr val="bg1"/>
                </a:solidFill>
              </a:rPr>
              <a:t>Summarizing Solar Flares</a:t>
            </a:r>
          </a:p>
          <a:p>
            <a:pPr marL="457200" indent="-457200">
              <a:buFont typeface="+mj-lt"/>
              <a:buAutoNum type="arabicPeriod"/>
            </a:pPr>
            <a:r>
              <a:rPr lang="en-US" sz="3200" dirty="0">
                <a:solidFill>
                  <a:schemeClr val="bg1"/>
                </a:solidFill>
              </a:rPr>
              <a:t>Hotspot Discovery Involving Solar Flares </a:t>
            </a:r>
          </a:p>
          <a:p>
            <a:pPr marL="457200" indent="-457200">
              <a:buFont typeface="+mj-lt"/>
              <a:buAutoNum type="arabicPeriod"/>
            </a:pPr>
            <a:r>
              <a:rPr lang="en-US" sz="3200" dirty="0">
                <a:solidFill>
                  <a:schemeClr val="bg1"/>
                </a:solidFill>
              </a:rPr>
              <a:t>Mapping of Solar Flares and Solar Flare Summaries </a:t>
            </a:r>
          </a:p>
          <a:p>
            <a:pPr marL="457200" indent="-457200">
              <a:buFont typeface="+mj-lt"/>
              <a:buAutoNum type="arabicPeriod"/>
            </a:pPr>
            <a:r>
              <a:rPr lang="en-US" sz="3200" dirty="0">
                <a:solidFill>
                  <a:schemeClr val="bg1"/>
                </a:solidFill>
              </a:rPr>
              <a:t>Change Analysis Concerning Solar Flare Events </a:t>
            </a:r>
          </a:p>
          <a:p>
            <a:pPr marL="800100" lvl="1" indent="-342900">
              <a:buFont typeface="Arial" panose="020B0604020202020204" pitchFamily="34" charset="0"/>
              <a:buChar char="•"/>
            </a:pPr>
            <a:endParaRPr lang="en-US" dirty="0"/>
          </a:p>
        </p:txBody>
      </p:sp>
      <p:sp>
        <p:nvSpPr>
          <p:cNvPr id="8" name="TextBox 7">
            <a:extLst>
              <a:ext uri="{FF2B5EF4-FFF2-40B4-BE49-F238E27FC236}">
                <a16:creationId xmlns:a16="http://schemas.microsoft.com/office/drawing/2014/main" id="{00CD7804-5657-6D8F-DF19-31E92D4A579A}"/>
              </a:ext>
            </a:extLst>
          </p:cNvPr>
          <p:cNvSpPr txBox="1">
            <a:spLocks noChangeArrowheads="1"/>
          </p:cNvSpPr>
          <p:nvPr/>
        </p:nvSpPr>
        <p:spPr bwMode="auto">
          <a:xfrm>
            <a:off x="7239000" y="6489710"/>
            <a:ext cx="129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000" dirty="0"/>
              <a:t>UH-DAIS</a:t>
            </a:r>
          </a:p>
        </p:txBody>
      </p:sp>
      <p:sp>
        <p:nvSpPr>
          <p:cNvPr id="2" name="Slide Number Placeholder 1">
            <a:extLst>
              <a:ext uri="{FF2B5EF4-FFF2-40B4-BE49-F238E27FC236}">
                <a16:creationId xmlns:a16="http://schemas.microsoft.com/office/drawing/2014/main" id="{E5F5454D-49C3-BDFC-64A6-A1A4E4FF2466}"/>
              </a:ext>
            </a:extLst>
          </p:cNvPr>
          <p:cNvSpPr>
            <a:spLocks noGrp="1"/>
          </p:cNvSpPr>
          <p:nvPr>
            <p:ph type="sldNum" sz="quarter" idx="10"/>
          </p:nvPr>
        </p:nvSpPr>
        <p:spPr/>
        <p:txBody>
          <a:bodyPr/>
          <a:lstStyle/>
          <a:p>
            <a:fld id="{D0E10B68-FEFD-9C40-B93C-E61E7708FB27}" type="slidenum">
              <a:rPr lang="en-US" altLang="en-US" smtClean="0"/>
              <a:pPr/>
              <a:t>5</a:t>
            </a:fld>
            <a:r>
              <a:rPr lang="en-US" altLang="en-US" dirty="0"/>
              <a:t>/6</a:t>
            </a:r>
          </a:p>
        </p:txBody>
      </p:sp>
    </p:spTree>
    <p:extLst>
      <p:ext uri="{BB962C8B-B14F-4D97-AF65-F5344CB8AC3E}">
        <p14:creationId xmlns:p14="http://schemas.microsoft.com/office/powerpoint/2010/main" val="4140367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B4532050-B5B3-DA45-9FF9-D20D831EDB3B}"/>
              </a:ext>
            </a:extLst>
          </p:cNvPr>
          <p:cNvSpPr>
            <a:spLocks noGrp="1" noChangeArrowheads="1"/>
          </p:cNvSpPr>
          <p:nvPr>
            <p:ph type="title" idx="4294967295"/>
          </p:nvPr>
        </p:nvSpPr>
        <p:spPr>
          <a:xfrm>
            <a:off x="515815" y="-26872"/>
            <a:ext cx="8417169" cy="609600"/>
          </a:xfrm>
        </p:spPr>
        <p:txBody>
          <a:bodyPr/>
          <a:lstStyle/>
          <a:p>
            <a:r>
              <a:rPr lang="en-US" sz="2800" b="1" dirty="0"/>
              <a:t>Additional Notes</a:t>
            </a:r>
          </a:p>
        </p:txBody>
      </p:sp>
      <p:sp>
        <p:nvSpPr>
          <p:cNvPr id="5" name="TextBox 4">
            <a:extLst>
              <a:ext uri="{FF2B5EF4-FFF2-40B4-BE49-F238E27FC236}">
                <a16:creationId xmlns:a16="http://schemas.microsoft.com/office/drawing/2014/main" id="{A0C2014D-784E-0A42-8728-A7199AF33202}"/>
              </a:ext>
            </a:extLst>
          </p:cNvPr>
          <p:cNvSpPr txBox="1"/>
          <p:nvPr/>
        </p:nvSpPr>
        <p:spPr>
          <a:xfrm>
            <a:off x="76200" y="582728"/>
            <a:ext cx="8991600" cy="5139869"/>
          </a:xfrm>
          <a:prstGeom prst="rect">
            <a:avLst/>
          </a:prstGeom>
          <a:noFill/>
        </p:spPr>
        <p:txBody>
          <a:bodyPr wrap="square" rtlCol="0">
            <a:spAutoFit/>
          </a:bodyPr>
          <a:lstStyle/>
          <a:p>
            <a:pPr marL="342900" indent="-342900">
              <a:buFont typeface="+mj-lt"/>
              <a:buAutoNum type="arabicPeriod"/>
            </a:pPr>
            <a:endParaRPr lang="en-US" sz="2000" dirty="0"/>
          </a:p>
          <a:p>
            <a:pPr marL="342900" indent="-342900">
              <a:buFont typeface="Arial" panose="020B0604020202020204" pitchFamily="34" charset="0"/>
              <a:buChar char="•"/>
            </a:pPr>
            <a:r>
              <a:rPr lang="en-US" sz="2000" dirty="0"/>
              <a:t>Solar flares are classified according to their brightness in the x-ray wavelengths. There are three categories:</a:t>
            </a:r>
          </a:p>
          <a:p>
            <a:pPr marL="914400" lvl="1" indent="-457200">
              <a:buFont typeface="+mj-lt"/>
              <a:buAutoNum type="arabicPeriod"/>
            </a:pPr>
            <a:r>
              <a:rPr lang="en-US" sz="2000" dirty="0"/>
              <a:t>X-class flares are the most powerful solar flares. They can cause widespread radio blackouts and long-lasting radiation storms on Earth.</a:t>
            </a:r>
          </a:p>
          <a:p>
            <a:pPr marL="914400" lvl="1" indent="-457200">
              <a:buFont typeface="+mj-lt"/>
              <a:buAutoNum type="arabicPeriod"/>
            </a:pPr>
            <a:r>
              <a:rPr lang="en-US" sz="2000" dirty="0"/>
              <a:t>M-class flares are medium-strength solar flares. They can cause brief radio blackouts and minor radiation storms on Earth.</a:t>
            </a:r>
          </a:p>
          <a:p>
            <a:pPr marL="914400" lvl="1" indent="-457200">
              <a:buFont typeface="+mj-lt"/>
              <a:buAutoNum type="arabicPeriod"/>
            </a:pPr>
            <a:r>
              <a:rPr lang="en-US" sz="2000" dirty="0"/>
              <a:t>C-class flares are the weakest solar flares. They typically have little or no effect on Earth.</a:t>
            </a:r>
          </a:p>
          <a:p>
            <a:pPr marL="342900" indent="-342900">
              <a:buFont typeface="Arial" panose="020B0604020202020204" pitchFamily="34" charset="0"/>
              <a:buChar char="•"/>
            </a:pPr>
            <a:r>
              <a:rPr lang="en-US" sz="2000" dirty="0"/>
              <a:t>Solar flares occur more frequently during the peak of the solar cycle, which is an 11-year cycle of solar activity.</a:t>
            </a:r>
          </a:p>
          <a:p>
            <a:pPr marL="342900" indent="-342900">
              <a:buFont typeface="Arial" panose="020B0604020202020204" pitchFamily="34" charset="0"/>
              <a:buChar char="•"/>
            </a:pPr>
            <a:r>
              <a:rPr lang="en-US" sz="2000" dirty="0"/>
              <a:t>Scientists are still working to understand the exact relationship between solar flares and CMEs. However, there are indications that the two phenomena are closely linked.</a:t>
            </a:r>
          </a:p>
          <a:p>
            <a:pPr marL="342900" indent="-342900">
              <a:buFont typeface="Arial" panose="020B0604020202020204" pitchFamily="34" charset="0"/>
              <a:buChar char="•"/>
            </a:pPr>
            <a:r>
              <a:rPr lang="en-US" sz="2000" dirty="0"/>
              <a:t>For current Solar Weather, see: </a:t>
            </a:r>
            <a:r>
              <a:rPr lang="en-US" sz="2000" dirty="0">
                <a:hlinkClick r:id="rId2"/>
              </a:rPr>
              <a:t>https://www.swpc.noaa.gov/</a:t>
            </a:r>
            <a:endParaRPr lang="en-US" sz="2000" dirty="0"/>
          </a:p>
          <a:p>
            <a:pPr marL="800100" lvl="1" indent="-342900">
              <a:buFont typeface="Arial" panose="020B0604020202020204" pitchFamily="34" charset="0"/>
              <a:buChar char="•"/>
            </a:pPr>
            <a:endParaRPr lang="en-US" dirty="0"/>
          </a:p>
        </p:txBody>
      </p:sp>
      <p:sp>
        <p:nvSpPr>
          <p:cNvPr id="8" name="TextBox 7">
            <a:extLst>
              <a:ext uri="{FF2B5EF4-FFF2-40B4-BE49-F238E27FC236}">
                <a16:creationId xmlns:a16="http://schemas.microsoft.com/office/drawing/2014/main" id="{00CD7804-5657-6D8F-DF19-31E92D4A579A}"/>
              </a:ext>
            </a:extLst>
          </p:cNvPr>
          <p:cNvSpPr txBox="1">
            <a:spLocks noChangeArrowheads="1"/>
          </p:cNvSpPr>
          <p:nvPr/>
        </p:nvSpPr>
        <p:spPr bwMode="auto">
          <a:xfrm>
            <a:off x="7239000" y="6489710"/>
            <a:ext cx="129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000" dirty="0"/>
              <a:t>UH-DAIS</a:t>
            </a:r>
          </a:p>
        </p:txBody>
      </p:sp>
      <p:sp>
        <p:nvSpPr>
          <p:cNvPr id="2" name="Slide Number Placeholder 1">
            <a:extLst>
              <a:ext uri="{FF2B5EF4-FFF2-40B4-BE49-F238E27FC236}">
                <a16:creationId xmlns:a16="http://schemas.microsoft.com/office/drawing/2014/main" id="{E5F5454D-49C3-BDFC-64A6-A1A4E4FF2466}"/>
              </a:ext>
            </a:extLst>
          </p:cNvPr>
          <p:cNvSpPr>
            <a:spLocks noGrp="1"/>
          </p:cNvSpPr>
          <p:nvPr>
            <p:ph type="sldNum" sz="quarter" idx="10"/>
          </p:nvPr>
        </p:nvSpPr>
        <p:spPr/>
        <p:txBody>
          <a:bodyPr/>
          <a:lstStyle/>
          <a:p>
            <a:r>
              <a:rPr lang="en-US" altLang="en-US" dirty="0"/>
              <a:t>6</a:t>
            </a:r>
          </a:p>
        </p:txBody>
      </p:sp>
    </p:spTree>
    <p:extLst>
      <p:ext uri="{BB962C8B-B14F-4D97-AF65-F5344CB8AC3E}">
        <p14:creationId xmlns:p14="http://schemas.microsoft.com/office/powerpoint/2010/main" val="1299726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B4532050-B5B3-DA45-9FF9-D20D831EDB3B}"/>
              </a:ext>
            </a:extLst>
          </p:cNvPr>
          <p:cNvSpPr>
            <a:spLocks noGrp="1" noChangeArrowheads="1"/>
          </p:cNvSpPr>
          <p:nvPr>
            <p:ph type="title" idx="4294967295"/>
          </p:nvPr>
        </p:nvSpPr>
        <p:spPr>
          <a:xfrm>
            <a:off x="515815" y="-26872"/>
            <a:ext cx="8417169" cy="609600"/>
          </a:xfrm>
        </p:spPr>
        <p:txBody>
          <a:bodyPr/>
          <a:lstStyle/>
          <a:p>
            <a:r>
              <a:rPr lang="en-US" sz="2800" b="1" dirty="0"/>
              <a:t>Helpful Links</a:t>
            </a:r>
          </a:p>
        </p:txBody>
      </p:sp>
      <p:sp>
        <p:nvSpPr>
          <p:cNvPr id="5" name="TextBox 4">
            <a:extLst>
              <a:ext uri="{FF2B5EF4-FFF2-40B4-BE49-F238E27FC236}">
                <a16:creationId xmlns:a16="http://schemas.microsoft.com/office/drawing/2014/main" id="{A0C2014D-784E-0A42-8728-A7199AF33202}"/>
              </a:ext>
            </a:extLst>
          </p:cNvPr>
          <p:cNvSpPr txBox="1"/>
          <p:nvPr/>
        </p:nvSpPr>
        <p:spPr>
          <a:xfrm>
            <a:off x="228599" y="838200"/>
            <a:ext cx="8991600" cy="4093428"/>
          </a:xfrm>
          <a:prstGeom prst="rect">
            <a:avLst/>
          </a:prstGeom>
          <a:noFill/>
        </p:spPr>
        <p:txBody>
          <a:bodyPr wrap="square" rtlCol="0">
            <a:spAutoFit/>
          </a:bodyPr>
          <a:lstStyle/>
          <a:p>
            <a:pPr marL="457200" indent="-457200">
              <a:buFont typeface="+mj-lt"/>
              <a:buAutoNum type="arabicPeriod"/>
            </a:pPr>
            <a:r>
              <a:rPr lang="en-US" sz="2000" dirty="0"/>
              <a:t>Detailed Explanation of the Solar Cycle:</a:t>
            </a:r>
          </a:p>
          <a:p>
            <a:pPr marL="800100" lvl="1" indent="-342900">
              <a:buFont typeface="Arial" panose="020B0604020202020204" pitchFamily="34" charset="0"/>
              <a:buChar char="•"/>
            </a:pPr>
            <a:r>
              <a:rPr lang="en-US" sz="2000" dirty="0">
                <a:hlinkClick r:id="rId2"/>
              </a:rPr>
              <a:t>http://solarcellcentral.com/sun_page.html</a:t>
            </a:r>
            <a:endParaRPr lang="en-US" sz="2000" dirty="0"/>
          </a:p>
          <a:p>
            <a:pPr marL="800100" lvl="1" indent="-342900">
              <a:buFont typeface="Arial" panose="020B0604020202020204" pitchFamily="34" charset="0"/>
              <a:buChar char="•"/>
            </a:pPr>
            <a:endParaRPr lang="en-US" sz="2000" dirty="0"/>
          </a:p>
          <a:p>
            <a:pPr marL="457200" indent="-457200">
              <a:buFont typeface="+mj-lt"/>
              <a:buAutoNum type="arabicPeriod"/>
            </a:pPr>
            <a:r>
              <a:rPr lang="en-US" sz="2000" dirty="0"/>
              <a:t>NASA’s Parker Solar Probe spacecraft flies right through sun explosion, captures footage:</a:t>
            </a:r>
          </a:p>
          <a:p>
            <a:pPr marL="800100" lvl="1" indent="-342900">
              <a:buFont typeface="Arial" panose="020B0604020202020204" pitchFamily="34" charset="0"/>
              <a:buChar char="•"/>
            </a:pPr>
            <a:r>
              <a:rPr lang="en-US" sz="2000" dirty="0">
                <a:hlinkClick r:id="rId3"/>
              </a:rPr>
              <a:t>https://mashable.com/article/sun-solar-ejection-nasa-footage</a:t>
            </a:r>
            <a:endParaRPr lang="en-US" sz="2000" dirty="0"/>
          </a:p>
          <a:p>
            <a:pPr marL="800100" lvl="1" indent="-342900">
              <a:buFont typeface="Arial" panose="020B0604020202020204" pitchFamily="34" charset="0"/>
              <a:buChar char="•"/>
            </a:pPr>
            <a:endParaRPr lang="en-US" sz="2000" dirty="0"/>
          </a:p>
          <a:p>
            <a:pPr marL="457200" indent="-457200">
              <a:buFont typeface="+mj-lt"/>
              <a:buAutoNum type="arabicPeriod"/>
            </a:pPr>
            <a:r>
              <a:rPr lang="en-US" sz="2000" dirty="0"/>
              <a:t>Reuven </a:t>
            </a:r>
            <a:r>
              <a:rPr lang="en-US" sz="2000" dirty="0" err="1"/>
              <a:t>Ramaty</a:t>
            </a:r>
            <a:r>
              <a:rPr lang="en-US" sz="2000" dirty="0"/>
              <a:t> High Energy Solar Spectroscopic Imager was a NASA solar flare observatory.  After more than 16 years of successful operations since its launch in 2002, RHESSI was decommissioned on 16 August, 2018.</a:t>
            </a:r>
          </a:p>
          <a:p>
            <a:pPr marL="800100" lvl="1" indent="-342900">
              <a:buFont typeface="Arial" panose="020B0604020202020204" pitchFamily="34" charset="0"/>
              <a:buChar char="•"/>
            </a:pPr>
            <a:r>
              <a:rPr lang="en-US" sz="2000" dirty="0">
                <a:hlinkClick r:id="rId4"/>
              </a:rPr>
              <a:t>https://en.wikipedia.org/wiki/Reuven_Ramaty_High_Energy_Solar_Spectroscopic_Imager</a:t>
            </a:r>
            <a:endParaRPr lang="en-US" sz="2000" dirty="0"/>
          </a:p>
          <a:p>
            <a:pPr marL="800100" lvl="1" indent="-342900">
              <a:buFont typeface="Arial" panose="020B0604020202020204" pitchFamily="34" charset="0"/>
              <a:buChar char="•"/>
            </a:pPr>
            <a:endParaRPr lang="en-US" sz="2000" dirty="0"/>
          </a:p>
        </p:txBody>
      </p:sp>
      <p:sp>
        <p:nvSpPr>
          <p:cNvPr id="8" name="TextBox 7">
            <a:extLst>
              <a:ext uri="{FF2B5EF4-FFF2-40B4-BE49-F238E27FC236}">
                <a16:creationId xmlns:a16="http://schemas.microsoft.com/office/drawing/2014/main" id="{00CD7804-5657-6D8F-DF19-31E92D4A579A}"/>
              </a:ext>
            </a:extLst>
          </p:cNvPr>
          <p:cNvSpPr txBox="1">
            <a:spLocks noChangeArrowheads="1"/>
          </p:cNvSpPr>
          <p:nvPr/>
        </p:nvSpPr>
        <p:spPr bwMode="auto">
          <a:xfrm>
            <a:off x="7162800" y="6467445"/>
            <a:ext cx="129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000" dirty="0"/>
              <a:t>UH-DAIS</a:t>
            </a:r>
          </a:p>
        </p:txBody>
      </p:sp>
      <p:sp>
        <p:nvSpPr>
          <p:cNvPr id="2" name="Slide Number Placeholder 1">
            <a:extLst>
              <a:ext uri="{FF2B5EF4-FFF2-40B4-BE49-F238E27FC236}">
                <a16:creationId xmlns:a16="http://schemas.microsoft.com/office/drawing/2014/main" id="{462CB9F7-5CC6-04AF-AF4B-63E802017C8E}"/>
              </a:ext>
            </a:extLst>
          </p:cNvPr>
          <p:cNvSpPr>
            <a:spLocks noGrp="1"/>
          </p:cNvSpPr>
          <p:nvPr>
            <p:ph type="sldNum" sz="quarter" idx="10"/>
          </p:nvPr>
        </p:nvSpPr>
        <p:spPr/>
        <p:txBody>
          <a:bodyPr/>
          <a:lstStyle/>
          <a:p>
            <a:fld id="{D0E10B68-FEFD-9C40-B93C-E61E7708FB27}" type="slidenum">
              <a:rPr lang="en-US" altLang="en-US" smtClean="0"/>
              <a:pPr/>
              <a:t>7</a:t>
            </a:fld>
            <a:endParaRPr lang="en-US" altLang="en-US" dirty="0"/>
          </a:p>
        </p:txBody>
      </p:sp>
    </p:spTree>
    <p:extLst>
      <p:ext uri="{BB962C8B-B14F-4D97-AF65-F5344CB8AC3E}">
        <p14:creationId xmlns:p14="http://schemas.microsoft.com/office/powerpoint/2010/main" val="2426729254"/>
      </p:ext>
    </p:extLst>
  </p:cSld>
  <p:clrMapOvr>
    <a:masterClrMapping/>
  </p:clrMapOvr>
</p:sld>
</file>

<file path=ppt/theme/theme1.xml><?xml version="1.0" encoding="utf-8"?>
<a:theme xmlns:a="http://schemas.openxmlformats.org/drawingml/2006/main" name="7_Blank Presentation">
  <a:themeElements>
    <a:clrScheme name="7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7_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defRPr>
        </a:defPPr>
      </a:lstStyle>
    </a:lnDef>
  </a:objectDefaults>
  <a:extraClrSchemeLst>
    <a:extraClrScheme>
      <a:clrScheme name="7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12836</TotalTime>
  <Words>635</Words>
  <Application>Microsoft Office PowerPoint</Application>
  <PresentationFormat>On-screen Show (4:3)</PresentationFormat>
  <Paragraphs>62</Paragraphs>
  <Slides>7</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Times New Roman</vt:lpstr>
      <vt:lpstr>7_Blank Presentation</vt:lpstr>
      <vt:lpstr>Motivation</vt:lpstr>
      <vt:lpstr>What are Solar Flares?</vt:lpstr>
      <vt:lpstr>Solar Flares</vt:lpstr>
      <vt:lpstr>Solar Flares and Earth</vt:lpstr>
      <vt:lpstr>2023 Group Project </vt:lpstr>
      <vt:lpstr>Additional Notes</vt:lpstr>
      <vt:lpstr>Helpful Links</vt:lpstr>
    </vt:vector>
  </TitlesOfParts>
  <Company>UH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DMTUTORIAL</dc:title>
  <dc:creator>CO</dc:creator>
  <cp:lastModifiedBy>Eick, Christoph F</cp:lastModifiedBy>
  <cp:revision>967</cp:revision>
  <cp:lastPrinted>2022-08-25T15:00:50Z</cp:lastPrinted>
  <dcterms:created xsi:type="dcterms:W3CDTF">2010-05-07T16:18:55Z</dcterms:created>
  <dcterms:modified xsi:type="dcterms:W3CDTF">2023-09-23T10:06:22Z</dcterms:modified>
</cp:coreProperties>
</file>